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
  </p:notesMasterIdLst>
  <p:sldIdLst>
    <p:sldId id="256" r:id="rId2"/>
  </p:sldIdLst>
  <p:sldSz cx="6858000" cy="9906000" type="A4"/>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09DB"/>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48" d="100"/>
          <a:sy n="148" d="100"/>
        </p:scale>
        <p:origin x="186" y="-2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FDE4DD7-50F3-474F-A4B4-FB0CA5352833}" type="datetimeFigureOut">
              <a:rPr lang="en-US" smtClean="0"/>
              <a:t>16/01/202525</a:t>
            </a:fld>
            <a:endParaRPr lang="en-US"/>
          </a:p>
        </p:txBody>
      </p:sp>
      <p:sp>
        <p:nvSpPr>
          <p:cNvPr id="4" name="Slide Image Placeholder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ACA8789-B7C1-40CA-BCBE-28499D39B51B}" type="slidenum">
              <a:rPr lang="en-US" smtClean="0"/>
              <a:t>‹#›</a:t>
            </a:fld>
            <a:endParaRPr lang="en-US"/>
          </a:p>
        </p:txBody>
      </p:sp>
    </p:spTree>
    <p:extLst>
      <p:ext uri="{BB962C8B-B14F-4D97-AF65-F5344CB8AC3E}">
        <p14:creationId xmlns:p14="http://schemas.microsoft.com/office/powerpoint/2010/main" val="3241537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4DACA-7C56-994B-F44C-C5DA2DABFF26}"/>
              </a:ext>
            </a:extLst>
          </p:cNvPr>
          <p:cNvSpPr>
            <a:spLocks noGrp="1"/>
          </p:cNvSpPr>
          <p:nvPr>
            <p:ph type="ctrTitle"/>
          </p:nvPr>
        </p:nvSpPr>
        <p:spPr>
          <a:xfrm>
            <a:off x="857250" y="1621191"/>
            <a:ext cx="5143500" cy="3448756"/>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9CA6BE44-BFA6-C2FF-1C6D-DBAE3B4E4F06}"/>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76F1182B-C4EF-234D-79FB-C1C0928614B7}"/>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5" name="Footer Placeholder 4">
            <a:extLst>
              <a:ext uri="{FF2B5EF4-FFF2-40B4-BE49-F238E27FC236}">
                <a16:creationId xmlns:a16="http://schemas.microsoft.com/office/drawing/2014/main" id="{9873FC9B-90A0-959A-D23A-60B630E329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6E69A9-BB8C-EF9B-E095-29CC0EB8DC62}"/>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24055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4BA57-FB07-7EEC-7E1E-28EA9DEA15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FBCF69-ABB7-0315-C08D-566B8032DF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D2B444-B7F2-2DBE-A40B-832E5454FE49}"/>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5" name="Footer Placeholder 4">
            <a:extLst>
              <a:ext uri="{FF2B5EF4-FFF2-40B4-BE49-F238E27FC236}">
                <a16:creationId xmlns:a16="http://schemas.microsoft.com/office/drawing/2014/main" id="{00FDCC49-3F2B-E115-177C-57F3E920CC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D2181-F9AA-961B-5558-C5D7D24DD9DA}"/>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3633480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5D9F1C-3383-4024-88A5-8875B3D57F70}"/>
              </a:ext>
            </a:extLst>
          </p:cNvPr>
          <p:cNvSpPr>
            <a:spLocks noGrp="1"/>
          </p:cNvSpPr>
          <p:nvPr>
            <p:ph type="title" orient="vert"/>
          </p:nvPr>
        </p:nvSpPr>
        <p:spPr>
          <a:xfrm>
            <a:off x="4907756" y="527403"/>
            <a:ext cx="1478756" cy="839487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6CB3B6-F951-DE21-ABA8-F4A66E74DE99}"/>
              </a:ext>
            </a:extLst>
          </p:cNvPr>
          <p:cNvSpPr>
            <a:spLocks noGrp="1"/>
          </p:cNvSpPr>
          <p:nvPr>
            <p:ph type="body" orient="vert" idx="1"/>
          </p:nvPr>
        </p:nvSpPr>
        <p:spPr>
          <a:xfrm>
            <a:off x="471487"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C6F86-DCDC-C3EF-FB42-C348A76BDB08}"/>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5" name="Footer Placeholder 4">
            <a:extLst>
              <a:ext uri="{FF2B5EF4-FFF2-40B4-BE49-F238E27FC236}">
                <a16:creationId xmlns:a16="http://schemas.microsoft.com/office/drawing/2014/main" id="{A447CF31-797F-61D1-CF05-EE1E6CC139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BC47B2-796E-0B18-5DC9-AE9CC6768618}"/>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765968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FF82-5B77-6741-0C0E-FB4A4680F3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B4DBC9-351F-96CD-C706-6ED440CC3B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A8F221-635C-B3F2-56C6-7743188692D0}"/>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5" name="Footer Placeholder 4">
            <a:extLst>
              <a:ext uri="{FF2B5EF4-FFF2-40B4-BE49-F238E27FC236}">
                <a16:creationId xmlns:a16="http://schemas.microsoft.com/office/drawing/2014/main" id="{0F9288C8-6069-A508-7B45-34C7F0FA7D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2F2B02-59BB-6201-E9B2-8ACE5CF473CB}"/>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1917544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EE196-B204-375C-E900-10440E151F1B}"/>
              </a:ext>
            </a:extLst>
          </p:cNvPr>
          <p:cNvSpPr>
            <a:spLocks noGrp="1"/>
          </p:cNvSpPr>
          <p:nvPr>
            <p:ph type="title"/>
          </p:nvPr>
        </p:nvSpPr>
        <p:spPr>
          <a:xfrm>
            <a:off x="467916" y="2469622"/>
            <a:ext cx="5915025" cy="4120620"/>
          </a:xfrm>
        </p:spPr>
        <p:txBody>
          <a:bodyPr anchor="b"/>
          <a:lstStyle>
            <a:lvl1pPr>
              <a:defRPr sz="3375"/>
            </a:lvl1pPr>
          </a:lstStyle>
          <a:p>
            <a:r>
              <a:rPr lang="en-US"/>
              <a:t>Click to edit Master title style</a:t>
            </a:r>
          </a:p>
        </p:txBody>
      </p:sp>
      <p:sp>
        <p:nvSpPr>
          <p:cNvPr id="3" name="Text Placeholder 2">
            <a:extLst>
              <a:ext uri="{FF2B5EF4-FFF2-40B4-BE49-F238E27FC236}">
                <a16:creationId xmlns:a16="http://schemas.microsoft.com/office/drawing/2014/main" id="{1F4E5F54-71F3-E3F5-F224-D2B63DD3E14F}"/>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C14339-3346-519C-2E2A-9573DD362C0B}"/>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5" name="Footer Placeholder 4">
            <a:extLst>
              <a:ext uri="{FF2B5EF4-FFF2-40B4-BE49-F238E27FC236}">
                <a16:creationId xmlns:a16="http://schemas.microsoft.com/office/drawing/2014/main" id="{DC541087-1380-7F45-DFCC-80EAFB7498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484098-3800-CF8B-14EE-784B0683278C}"/>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413832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E27F4-6C6B-D09C-2C6D-22FB74588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A5C722-7099-5614-FC1F-DEB37A3563E7}"/>
              </a:ext>
            </a:extLst>
          </p:cNvPr>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3A7C51-9EC5-B727-4B41-FC7C8B65173C}"/>
              </a:ext>
            </a:extLst>
          </p:cNvPr>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E9DF7C-7BDD-0953-04AB-7B1A8353A3BD}"/>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6" name="Footer Placeholder 5">
            <a:extLst>
              <a:ext uri="{FF2B5EF4-FFF2-40B4-BE49-F238E27FC236}">
                <a16:creationId xmlns:a16="http://schemas.microsoft.com/office/drawing/2014/main" id="{2EBE13AD-D730-1B6A-786E-CD7CAE9567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37FAC9-277B-7B5A-E23F-69A50DC6CBBF}"/>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77116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0D55D-413D-F865-DD3C-9C455AAD3DC2}"/>
              </a:ext>
            </a:extLst>
          </p:cNvPr>
          <p:cNvSpPr>
            <a:spLocks noGrp="1"/>
          </p:cNvSpPr>
          <p:nvPr>
            <p:ph type="title"/>
          </p:nvPr>
        </p:nvSpPr>
        <p:spPr>
          <a:xfrm>
            <a:off x="472381" y="527404"/>
            <a:ext cx="5915025" cy="1914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5BEB8C-4562-C247-EFD8-0EE2B494CABD}"/>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6190568F-9231-1146-E62F-61FA422868B4}"/>
              </a:ext>
            </a:extLst>
          </p:cNvPr>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6F48CB-F20A-FF6A-E892-B24D07EF7DD0}"/>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3CECAB5D-4DD9-28D4-A13F-8A9B0077E092}"/>
              </a:ext>
            </a:extLst>
          </p:cNvPr>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FFE4FB-BC9D-CF9B-DFEF-6AD541EFC026}"/>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8" name="Footer Placeholder 7">
            <a:extLst>
              <a:ext uri="{FF2B5EF4-FFF2-40B4-BE49-F238E27FC236}">
                <a16:creationId xmlns:a16="http://schemas.microsoft.com/office/drawing/2014/main" id="{402083AB-D1E9-E49D-1379-36F8551483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881102-BAD0-6CA3-9846-948A8ED0DD97}"/>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277516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30216-5B03-032B-0964-74358E5756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353755-BC6C-D16D-FE98-50B462564025}"/>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4" name="Footer Placeholder 3">
            <a:extLst>
              <a:ext uri="{FF2B5EF4-FFF2-40B4-BE49-F238E27FC236}">
                <a16:creationId xmlns:a16="http://schemas.microsoft.com/office/drawing/2014/main" id="{6BB50882-7835-684B-2CEC-6CE3CF7386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F5567D-5C9C-9EC5-3AD0-30A364FB2E0C}"/>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341482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46ABEB-59CB-850A-6A94-801DEE9E5A42}"/>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3" name="Footer Placeholder 2">
            <a:extLst>
              <a:ext uri="{FF2B5EF4-FFF2-40B4-BE49-F238E27FC236}">
                <a16:creationId xmlns:a16="http://schemas.microsoft.com/office/drawing/2014/main" id="{7FE08706-5721-51C6-BBFE-A08976F358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895BC7-94CD-5ECD-A1C9-15BCFB03E842}"/>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272119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F3410-2C67-E8A5-DE5C-9809A877660A}"/>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Content Placeholder 2">
            <a:extLst>
              <a:ext uri="{FF2B5EF4-FFF2-40B4-BE49-F238E27FC236}">
                <a16:creationId xmlns:a16="http://schemas.microsoft.com/office/drawing/2014/main" id="{2D89E381-81E8-4549-A668-BB8F7F941D98}"/>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BA8BAE-8C61-0AAA-25C6-F0008EC19EBC}"/>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BCD16CE4-B06F-C666-B8F0-445A1B7C872E}"/>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6" name="Footer Placeholder 5">
            <a:extLst>
              <a:ext uri="{FF2B5EF4-FFF2-40B4-BE49-F238E27FC236}">
                <a16:creationId xmlns:a16="http://schemas.microsoft.com/office/drawing/2014/main" id="{E4603F1E-AF5B-9A78-8FB5-8E3D47FDE7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9DE8D8-DFBA-DBCA-1539-C9C0B2951727}"/>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3423313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96D3F-732E-9626-AF58-7C838534007C}"/>
              </a:ext>
            </a:extLst>
          </p:cNvPr>
          <p:cNvSpPr>
            <a:spLocks noGrp="1"/>
          </p:cNvSpPr>
          <p:nvPr>
            <p:ph type="title"/>
          </p:nvPr>
        </p:nvSpPr>
        <p:spPr>
          <a:xfrm>
            <a:off x="472381" y="660400"/>
            <a:ext cx="2211883" cy="2311400"/>
          </a:xfrm>
        </p:spPr>
        <p:txBody>
          <a:bodyPr anchor="b"/>
          <a:lstStyle>
            <a:lvl1pPr>
              <a:defRPr sz="1800"/>
            </a:lvl1pPr>
          </a:lstStyle>
          <a:p>
            <a:r>
              <a:rPr lang="en-US"/>
              <a:t>Click to edit Master title style</a:t>
            </a:r>
          </a:p>
        </p:txBody>
      </p:sp>
      <p:sp>
        <p:nvSpPr>
          <p:cNvPr id="3" name="Picture Placeholder 2">
            <a:extLst>
              <a:ext uri="{FF2B5EF4-FFF2-40B4-BE49-F238E27FC236}">
                <a16:creationId xmlns:a16="http://schemas.microsoft.com/office/drawing/2014/main" id="{FDCA78FD-1A44-24FA-A8D6-C5D47A42D70A}"/>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lang="en-US"/>
          </a:p>
        </p:txBody>
      </p:sp>
      <p:sp>
        <p:nvSpPr>
          <p:cNvPr id="4" name="Text Placeholder 3">
            <a:extLst>
              <a:ext uri="{FF2B5EF4-FFF2-40B4-BE49-F238E27FC236}">
                <a16:creationId xmlns:a16="http://schemas.microsoft.com/office/drawing/2014/main" id="{BEE60AFF-179D-C61C-99B9-A550E2949870}"/>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C5E42E26-38A0-0181-0F8F-BF04E700E633}"/>
              </a:ext>
            </a:extLst>
          </p:cNvPr>
          <p:cNvSpPr>
            <a:spLocks noGrp="1"/>
          </p:cNvSpPr>
          <p:nvPr>
            <p:ph type="dt" sz="half" idx="10"/>
          </p:nvPr>
        </p:nvSpPr>
        <p:spPr/>
        <p:txBody>
          <a:bodyPr/>
          <a:lstStyle/>
          <a:p>
            <a:fld id="{5E3815F7-607A-4175-A035-4AA9322F0BB5}" type="datetimeFigureOut">
              <a:rPr lang="en-US" smtClean="0"/>
              <a:t>16/01/202525</a:t>
            </a:fld>
            <a:endParaRPr lang="en-US"/>
          </a:p>
        </p:txBody>
      </p:sp>
      <p:sp>
        <p:nvSpPr>
          <p:cNvPr id="6" name="Footer Placeholder 5">
            <a:extLst>
              <a:ext uri="{FF2B5EF4-FFF2-40B4-BE49-F238E27FC236}">
                <a16:creationId xmlns:a16="http://schemas.microsoft.com/office/drawing/2014/main" id="{1D57FBED-BFF2-8EC0-DCF3-3833E602C8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F32324-9B56-E325-B32A-7790B8D8EAFD}"/>
              </a:ext>
            </a:extLst>
          </p:cNvPr>
          <p:cNvSpPr>
            <a:spLocks noGrp="1"/>
          </p:cNvSpPr>
          <p:nvPr>
            <p:ph type="sldNum" sz="quarter" idx="12"/>
          </p:nvPr>
        </p:nvSpPr>
        <p:spPr/>
        <p:txBody>
          <a:bodyPr/>
          <a:lstStyle/>
          <a:p>
            <a:fld id="{D59352A4-889E-47FE-BB9E-0F375AF3C5CD}" type="slidenum">
              <a:rPr lang="en-US" smtClean="0"/>
              <a:t>‹#›</a:t>
            </a:fld>
            <a:endParaRPr lang="en-US"/>
          </a:p>
        </p:txBody>
      </p:sp>
    </p:spTree>
    <p:extLst>
      <p:ext uri="{BB962C8B-B14F-4D97-AF65-F5344CB8AC3E}">
        <p14:creationId xmlns:p14="http://schemas.microsoft.com/office/powerpoint/2010/main" val="375567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B8A24-8DDD-2C96-576B-C9F3B5D877F9}"/>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86B5E9-5F82-6064-C2B6-735A8F970D72}"/>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1218A9-5636-AC2C-C861-3C690BCCCAB8}"/>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5E3815F7-607A-4175-A035-4AA9322F0BB5}" type="datetimeFigureOut">
              <a:rPr lang="en-US" smtClean="0"/>
              <a:t>16/01/202525</a:t>
            </a:fld>
            <a:endParaRPr lang="en-US"/>
          </a:p>
        </p:txBody>
      </p:sp>
      <p:sp>
        <p:nvSpPr>
          <p:cNvPr id="5" name="Footer Placeholder 4">
            <a:extLst>
              <a:ext uri="{FF2B5EF4-FFF2-40B4-BE49-F238E27FC236}">
                <a16:creationId xmlns:a16="http://schemas.microsoft.com/office/drawing/2014/main" id="{DA143269-DB38-2791-7715-977BF98B30BC}"/>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D6EE2B-FAB2-D83F-33CF-E5F5794411BC}"/>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D59352A4-889E-47FE-BB9E-0F375AF3C5CD}" type="slidenum">
              <a:rPr lang="en-US" smtClean="0"/>
              <a:t>‹#›</a:t>
            </a:fld>
            <a:endParaRPr lang="en-US"/>
          </a:p>
        </p:txBody>
      </p:sp>
    </p:spTree>
    <p:extLst>
      <p:ext uri="{BB962C8B-B14F-4D97-AF65-F5344CB8AC3E}">
        <p14:creationId xmlns:p14="http://schemas.microsoft.com/office/powerpoint/2010/main" val="110156286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9" y="1084949"/>
            <a:ext cx="4927973" cy="953817"/>
          </a:xfrm>
        </p:spPr>
        <p:txBody>
          <a:bodyPr>
            <a:normAutofit fontScale="90000"/>
          </a:bodyPr>
          <a:lstStyle/>
          <a:p>
            <a:pPr algn="l"/>
            <a:r>
              <a:rPr lang="en-US" sz="1400" dirty="0">
                <a:solidFill>
                  <a:srgbClr val="FF0000"/>
                </a:solidFill>
                <a:latin typeface="Times New Roman" panose="02020603050405020304" pitchFamily="18" charset="0"/>
                <a:cs typeface="Times New Roman" panose="02020603050405020304" pitchFamily="18" charset="0"/>
              </a:rPr>
              <a:t>                                 THÔNG BÁO TUYỂN SINH</a:t>
            </a:r>
            <a:br>
              <a:rPr lang="en-US" sz="1400" dirty="0">
                <a:solidFill>
                  <a:srgbClr val="FF0000"/>
                </a:solidFill>
                <a:latin typeface="Times New Roman" panose="02020603050405020304" pitchFamily="18" charset="0"/>
                <a:cs typeface="Times New Roman" panose="02020603050405020304" pitchFamily="18" charset="0"/>
              </a:rPr>
            </a:br>
            <a:r>
              <a:rPr lang="en-US" sz="1400" dirty="0">
                <a:solidFill>
                  <a:srgbClr val="FF0000"/>
                </a:solidFill>
                <a:latin typeface="Times New Roman" panose="02020603050405020304" pitchFamily="18" charset="0"/>
                <a:cs typeface="Times New Roman" panose="02020603050405020304" pitchFamily="18" charset="0"/>
              </a:rPr>
              <a:t>1. </a:t>
            </a:r>
            <a:r>
              <a:rPr lang="en-US" sz="1400" dirty="0" err="1">
                <a:solidFill>
                  <a:srgbClr val="FF0000"/>
                </a:solidFill>
                <a:latin typeface="Times New Roman" panose="02020603050405020304" pitchFamily="18" charset="0"/>
                <a:cs typeface="Times New Roman" panose="02020603050405020304" pitchFamily="18" charset="0"/>
              </a:rPr>
              <a:t>Đối</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tượng</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tuyển</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sinh</a:t>
            </a:r>
            <a:r>
              <a:rPr lang="en-US" sz="1400" dirty="0">
                <a:solidFill>
                  <a:srgbClr val="FF0000"/>
                </a:solidFill>
                <a:latin typeface="Times New Roman" panose="02020603050405020304" pitchFamily="18" charset="0"/>
                <a:cs typeface="Times New Roman" panose="02020603050405020304" pitchFamily="18" charset="0"/>
              </a:rPr>
              <a:t>: Nam, </a:t>
            </a:r>
            <a:r>
              <a:rPr lang="en-US" sz="1400" dirty="0" err="1">
                <a:solidFill>
                  <a:srgbClr val="FF0000"/>
                </a:solidFill>
                <a:latin typeface="Times New Roman" panose="02020603050405020304" pitchFamily="18" charset="0"/>
                <a:cs typeface="Times New Roman" panose="02020603050405020304" pitchFamily="18" charset="0"/>
              </a:rPr>
              <a:t>nữ</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tuổi</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từ</a:t>
            </a:r>
            <a:r>
              <a:rPr lang="en-US" sz="1400" dirty="0">
                <a:solidFill>
                  <a:srgbClr val="FF0000"/>
                </a:solidFill>
                <a:latin typeface="Times New Roman" panose="02020603050405020304" pitchFamily="18" charset="0"/>
                <a:cs typeface="Times New Roman" panose="02020603050405020304" pitchFamily="18" charset="0"/>
              </a:rPr>
              <a:t> 16 </a:t>
            </a:r>
            <a:r>
              <a:rPr lang="en-US" sz="1400" dirty="0" err="1">
                <a:solidFill>
                  <a:srgbClr val="FF0000"/>
                </a:solidFill>
                <a:latin typeface="Times New Roman" panose="02020603050405020304" pitchFamily="18" charset="0"/>
                <a:cs typeface="Times New Roman" panose="02020603050405020304" pitchFamily="18" charset="0"/>
              </a:rPr>
              <a:t>trở</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lên</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là</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công</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dân</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Việt</a:t>
            </a:r>
            <a:r>
              <a:rPr lang="en-US" sz="1400" dirty="0">
                <a:solidFill>
                  <a:srgbClr val="FF0000"/>
                </a:solidFill>
                <a:latin typeface="Times New Roman" panose="02020603050405020304" pitchFamily="18" charset="0"/>
                <a:cs typeface="Times New Roman" panose="02020603050405020304" pitchFamily="18" charset="0"/>
              </a:rPr>
              <a:t> Nam, </a:t>
            </a:r>
            <a:r>
              <a:rPr lang="en-US" sz="1400" dirty="0" err="1">
                <a:solidFill>
                  <a:srgbClr val="FF0000"/>
                </a:solidFill>
                <a:latin typeface="Times New Roman" panose="02020603050405020304" pitchFamily="18" charset="0"/>
                <a:cs typeface="Times New Roman" panose="02020603050405020304" pitchFamily="18" charset="0"/>
              </a:rPr>
              <a:t>có</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đủ</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sức</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khoẻ</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không</a:t>
            </a:r>
            <a:r>
              <a:rPr lang="en-US" sz="1400" dirty="0">
                <a:solidFill>
                  <a:srgbClr val="FF0000"/>
                </a:solidFill>
                <a:latin typeface="Times New Roman" panose="02020603050405020304" pitchFamily="18" charset="0"/>
                <a:cs typeface="Times New Roman" panose="02020603050405020304" pitchFamily="18" charset="0"/>
              </a:rPr>
              <a:t> vi </a:t>
            </a:r>
            <a:r>
              <a:rPr lang="en-US" sz="1400" dirty="0" err="1">
                <a:solidFill>
                  <a:srgbClr val="FF0000"/>
                </a:solidFill>
                <a:latin typeface="Times New Roman" panose="02020603050405020304" pitchFamily="18" charset="0"/>
                <a:cs typeface="Times New Roman" panose="02020603050405020304" pitchFamily="18" charset="0"/>
              </a:rPr>
              <a:t>phạm</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pháp</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luật</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và</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các</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tệ</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nạn</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xã</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hội</a:t>
            </a:r>
            <a:r>
              <a:rPr lang="en-US" sz="1400" dirty="0">
                <a:solidFill>
                  <a:srgbClr val="FF0000"/>
                </a:solidFill>
                <a:latin typeface="Times New Roman" panose="02020603050405020304" pitchFamily="18" charset="0"/>
                <a:cs typeface="Times New Roman" panose="02020603050405020304" pitchFamily="18" charset="0"/>
              </a:rPr>
              <a:t/>
            </a:r>
            <a:br>
              <a:rPr lang="en-US" sz="1400" dirty="0">
                <a:solidFill>
                  <a:srgbClr val="FF0000"/>
                </a:solidFill>
                <a:latin typeface="Times New Roman" panose="02020603050405020304" pitchFamily="18" charset="0"/>
                <a:cs typeface="Times New Roman" panose="02020603050405020304" pitchFamily="18" charset="0"/>
              </a:rPr>
            </a:br>
            <a:r>
              <a:rPr lang="en-US" sz="1400" dirty="0">
                <a:solidFill>
                  <a:srgbClr val="FF0000"/>
                </a:solidFill>
                <a:latin typeface="Times New Roman" panose="02020603050405020304" pitchFamily="18" charset="0"/>
                <a:cs typeface="Times New Roman" panose="02020603050405020304" pitchFamily="18" charset="0"/>
              </a:rPr>
              <a:t>2. </a:t>
            </a:r>
            <a:r>
              <a:rPr lang="en-US" sz="1400" dirty="0" err="1">
                <a:solidFill>
                  <a:srgbClr val="FF0000"/>
                </a:solidFill>
                <a:latin typeface="Times New Roman" panose="02020603050405020304" pitchFamily="18" charset="0"/>
                <a:cs typeface="Times New Roman" panose="02020603050405020304" pitchFamily="18" charset="0"/>
              </a:rPr>
              <a:t>Ngành</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nghề</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đào</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tạo</a:t>
            </a:r>
            <a:r>
              <a:rPr lang="en-US" sz="1400" dirty="0">
                <a:solidFill>
                  <a:srgbClr val="FF0000"/>
                </a:solidFill>
                <a:latin typeface="Times New Roman" panose="02020603050405020304" pitchFamily="18" charset="0"/>
                <a:cs typeface="Times New Roman" panose="02020603050405020304" pitchFamily="18" charset="0"/>
              </a:rPr>
              <a:t>:</a:t>
            </a:r>
            <a:br>
              <a:rPr lang="en-US" sz="1400" dirty="0">
                <a:solidFill>
                  <a:srgbClr val="FF0000"/>
                </a:solidFill>
                <a:latin typeface="Times New Roman" panose="02020603050405020304" pitchFamily="18" charset="0"/>
                <a:cs typeface="Times New Roman" panose="02020603050405020304" pitchFamily="18" charset="0"/>
              </a:rPr>
            </a:br>
            <a:endParaRPr lang="en-US" sz="14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6587601"/>
            <a:ext cx="4900614" cy="3318399"/>
          </a:xfrm>
        </p:spPr>
        <p:txBody>
          <a:bodyPr>
            <a:normAutofit fontScale="92500"/>
          </a:bodyPr>
          <a:lstStyle/>
          <a:p>
            <a:pPr algn="l"/>
            <a:r>
              <a:rPr lang="en-US" sz="1100" dirty="0">
                <a:solidFill>
                  <a:srgbClr val="FF0000"/>
                </a:solidFill>
                <a:latin typeface="Times New Roman" panose="02020603050405020304" pitchFamily="18" charset="0"/>
                <a:cs typeface="Times New Roman" panose="02020603050405020304" pitchFamily="18" charset="0"/>
              </a:rPr>
              <a:t>3. </a:t>
            </a:r>
            <a:r>
              <a:rPr lang="en-US" sz="1100" dirty="0" err="1">
                <a:solidFill>
                  <a:srgbClr val="FF0000"/>
                </a:solidFill>
                <a:latin typeface="Times New Roman" panose="02020603050405020304" pitchFamily="18" charset="0"/>
                <a:cs typeface="Times New Roman" panose="02020603050405020304" pitchFamily="18" charset="0"/>
              </a:rPr>
              <a:t>Hình</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thức</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tuyển</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sinh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Xét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tuyển</a:t>
            </a:r>
            <a:r>
              <a:rPr lang="en-US" sz="1100" dirty="0">
                <a:solidFill>
                  <a:srgbClr val="2209DB"/>
                </a:solidFill>
                <a:latin typeface="Times New Roman" panose="02020603050405020304" pitchFamily="18" charset="0"/>
                <a:cs typeface="Times New Roman" panose="02020603050405020304" pitchFamily="18" charset="0"/>
              </a:rPr>
              <a:t>.</a:t>
            </a:r>
          </a:p>
          <a:p>
            <a:pPr algn="l"/>
            <a:r>
              <a:rPr lang="en-US" sz="1100" dirty="0">
                <a:solidFill>
                  <a:srgbClr val="FF0000"/>
                </a:solidFill>
                <a:latin typeface="Times New Roman" panose="02020603050405020304" pitchFamily="18" charset="0"/>
                <a:cs typeface="Times New Roman" panose="02020603050405020304" pitchFamily="18" charset="0"/>
              </a:rPr>
              <a:t>4. </a:t>
            </a:r>
            <a:r>
              <a:rPr lang="en-US" sz="1100" dirty="0" err="1">
                <a:solidFill>
                  <a:srgbClr val="FF0000"/>
                </a:solidFill>
                <a:latin typeface="Times New Roman" panose="02020603050405020304" pitchFamily="18" charset="0"/>
                <a:cs typeface="Times New Roman" panose="02020603050405020304" pitchFamily="18" charset="0"/>
              </a:rPr>
              <a:t>Hồ</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sơ</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tuyển</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sinh</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gồm</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Phiếu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đăng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ký</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sơ</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yếu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lý</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lịch</a:t>
            </a:r>
            <a:r>
              <a:rPr lang="en-US" sz="1100" dirty="0">
                <a:solidFill>
                  <a:srgbClr val="2209DB"/>
                </a:solidFill>
                <a:latin typeface="Times New Roman" panose="02020603050405020304" pitchFamily="18" charset="0"/>
                <a:cs typeface="Times New Roman" panose="02020603050405020304" pitchFamily="18" charset="0"/>
              </a:rPr>
              <a:t>; 06 </a:t>
            </a:r>
            <a:r>
              <a:rPr lang="en-US" sz="1100" dirty="0" err="1">
                <a:solidFill>
                  <a:srgbClr val="2209DB"/>
                </a:solidFill>
                <a:latin typeface="Times New Roman" panose="02020603050405020304" pitchFamily="18" charset="0"/>
                <a:cs typeface="Times New Roman" panose="02020603050405020304" pitchFamily="18" charset="0"/>
              </a:rPr>
              <a:t>ảnh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màu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cỡ</a:t>
            </a:r>
            <a:r>
              <a:rPr lang="en-US" sz="1100" dirty="0">
                <a:solidFill>
                  <a:srgbClr val="2209DB"/>
                </a:solidFill>
                <a:latin typeface="Times New Roman" panose="02020603050405020304" pitchFamily="18" charset="0"/>
                <a:cs typeface="Times New Roman" panose="02020603050405020304" pitchFamily="18" charset="0"/>
              </a:rPr>
              <a:t> 3x4; </a:t>
            </a:r>
            <a:r>
              <a:rPr lang="en-US" sz="1100" dirty="0" err="1">
                <a:solidFill>
                  <a:srgbClr val="2209DB"/>
                </a:solidFill>
                <a:latin typeface="Times New Roman" panose="02020603050405020304" pitchFamily="18" charset="0"/>
                <a:cs typeface="Times New Roman" panose="02020603050405020304" pitchFamily="18" charset="0"/>
              </a:rPr>
              <a:t>giấy</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khám</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sức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khoẻ</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bản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sao</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có</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chứng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thực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các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giấy</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tờ</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sau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căn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cước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công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dân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giấy</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khai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sinh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bằng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tốt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nghiệp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cấp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cao</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nhất</a:t>
            </a:r>
            <a:r>
              <a:rPr lang="en-US" sz="1100" dirty="0">
                <a:solidFill>
                  <a:srgbClr val="2209DB"/>
                </a:solidFill>
                <a:latin typeface="Times New Roman" panose="02020603050405020304" pitchFamily="18" charset="0"/>
                <a:cs typeface="Times New Roman" panose="02020603050405020304" pitchFamily="18" charset="0"/>
              </a:rPr>
              <a:t>.</a:t>
            </a:r>
          </a:p>
          <a:p>
            <a:pPr algn="l"/>
            <a:r>
              <a:rPr lang="en-US" sz="1100" dirty="0">
                <a:solidFill>
                  <a:srgbClr val="FF0000"/>
                </a:solidFill>
                <a:latin typeface="Times New Roman" panose="02020603050405020304" pitchFamily="18" charset="0"/>
                <a:cs typeface="Times New Roman" panose="02020603050405020304" pitchFamily="18" charset="0"/>
              </a:rPr>
              <a:t>5. </a:t>
            </a:r>
            <a:r>
              <a:rPr lang="en-US" sz="1100" dirty="0" err="1">
                <a:solidFill>
                  <a:srgbClr val="FF0000"/>
                </a:solidFill>
                <a:latin typeface="Times New Roman" panose="02020603050405020304" pitchFamily="18" charset="0"/>
                <a:cs typeface="Times New Roman" panose="02020603050405020304" pitchFamily="18" charset="0"/>
              </a:rPr>
              <a:t>Điều</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kiện</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sinh</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hoạt</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học</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tập</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việc</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làm</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sau</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khi</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tốt</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nghiệp</a:t>
            </a:r>
            <a:r>
              <a:rPr lang="en-US" sz="1100" dirty="0">
                <a:solidFill>
                  <a:srgbClr val="FF0000"/>
                </a:solidFill>
                <a:latin typeface="Times New Roman" panose="02020603050405020304" pitchFamily="18" charset="0"/>
                <a:cs typeface="Times New Roman" panose="02020603050405020304" pitchFamily="18" charset="0"/>
              </a:rPr>
              <a:t>:</a:t>
            </a:r>
          </a:p>
          <a:p>
            <a:pPr algn="l"/>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trường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có</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ký</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túc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xã</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cho</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sinh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sinh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viên</a:t>
            </a:r>
            <a:r>
              <a:rPr lang="en-US" sz="1100" dirty="0">
                <a:solidFill>
                  <a:srgbClr val="2209DB"/>
                </a:solidFill>
                <a:latin typeface="Times New Roman" panose="02020603050405020304" pitchFamily="18" charset="0"/>
                <a:cs typeface="Times New Roman" panose="02020603050405020304" pitchFamily="18" charset="0"/>
              </a:rPr>
              <a:t> ở </a:t>
            </a:r>
            <a:r>
              <a:rPr lang="en-US" sz="1100" dirty="0" err="1">
                <a:solidFill>
                  <a:srgbClr val="2209DB"/>
                </a:solidFill>
                <a:latin typeface="Times New Roman" panose="02020603050405020304" pitchFamily="18" charset="0"/>
                <a:cs typeface="Times New Roman" panose="02020603050405020304" pitchFamily="18" charset="0"/>
              </a:rPr>
              <a:t>nội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trú</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Sau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khi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tốt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nghiệp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được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trường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tư</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vấn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giới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thiệu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việc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làm</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miễn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phí</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được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liên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thông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lên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bậc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cao</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hơn</a:t>
            </a:r>
            <a:r>
              <a:rPr lang="en-US" sz="1100" dirty="0">
                <a:solidFill>
                  <a:srgbClr val="2209DB"/>
                </a:solidFill>
                <a:latin typeface="Times New Roman" panose="02020603050405020304" pitchFamily="18" charset="0"/>
                <a:cs typeface="Times New Roman" panose="02020603050405020304" pitchFamily="18" charset="0"/>
              </a:rPr>
              <a:t>;</a:t>
            </a:r>
          </a:p>
          <a:p>
            <a:pPr algn="l"/>
            <a:r>
              <a:rPr lang="en-US" sz="1100" dirty="0">
                <a:solidFill>
                  <a:srgbClr val="2209DB"/>
                </a:solidFill>
                <a:latin typeface="Times New Roman" panose="02020603050405020304" pitchFamily="18" charset="0"/>
                <a:cs typeface="Times New Roman" panose="02020603050405020304" pitchFamily="18" charset="0"/>
              </a:rPr>
              <a:t> -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sinh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tốt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nghiệp</a:t>
            </a:r>
            <a:r>
              <a:rPr lang="en-US" sz="1100" dirty="0">
                <a:solidFill>
                  <a:srgbClr val="2209DB"/>
                </a:solidFill>
                <a:latin typeface="Times New Roman" panose="02020603050405020304" pitchFamily="18" charset="0"/>
                <a:cs typeface="Times New Roman" panose="02020603050405020304" pitchFamily="18" charset="0"/>
              </a:rPr>
              <a:t> THCS </a:t>
            </a:r>
            <a:r>
              <a:rPr lang="en-US" sz="1100" dirty="0" err="1">
                <a:solidFill>
                  <a:srgbClr val="2209DB"/>
                </a:solidFill>
                <a:latin typeface="Times New Roman" panose="02020603050405020304" pitchFamily="18" charset="0"/>
                <a:cs typeface="Times New Roman" panose="02020603050405020304" pitchFamily="18" charset="0"/>
              </a:rPr>
              <a:t>được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một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nghề</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hệ</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trung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cấp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được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xét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tuyển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chương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trình</a:t>
            </a:r>
            <a:r>
              <a:rPr lang="en-US" sz="1100" dirty="0">
                <a:solidFill>
                  <a:srgbClr val="2209DB"/>
                </a:solidFill>
                <a:latin typeface="Times New Roman" panose="02020603050405020304" pitchFamily="18" charset="0"/>
                <a:cs typeface="Times New Roman" panose="02020603050405020304" pitchFamily="18" charset="0"/>
              </a:rPr>
              <a:t> GDTX </a:t>
            </a:r>
            <a:r>
              <a:rPr lang="en-US" sz="1100" dirty="0" err="1">
                <a:solidFill>
                  <a:srgbClr val="2209DB"/>
                </a:solidFill>
                <a:latin typeface="Times New Roman" panose="02020603050405020304" pitchFamily="18" charset="0"/>
                <a:cs typeface="Times New Roman" panose="02020603050405020304" pitchFamily="18" charset="0"/>
              </a:rPr>
              <a:t>cấp</a:t>
            </a:r>
            <a:r>
              <a:rPr lang="en-US" sz="1100" dirty="0">
                <a:solidFill>
                  <a:srgbClr val="2209DB"/>
                </a:solidFill>
                <a:latin typeface="Times New Roman" panose="02020603050405020304" pitchFamily="18" charset="0"/>
                <a:cs typeface="Times New Roman" panose="02020603050405020304" pitchFamily="18" charset="0"/>
              </a:rPr>
              <a:t> THPT </a:t>
            </a:r>
            <a:r>
              <a:rPr lang="en-US" sz="1100" dirty="0" err="1">
                <a:solidFill>
                  <a:srgbClr val="2209DB"/>
                </a:solidFill>
                <a:latin typeface="Times New Roman" panose="02020603050405020304" pitchFamily="18" charset="0"/>
                <a:cs typeface="Times New Roman" panose="02020603050405020304" pitchFamily="18" charset="0"/>
              </a:rPr>
              <a:t>tại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địa</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điểm</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trường</a:t>
            </a:r>
            <a:r>
              <a:rPr lang="en-US" sz="1100" dirty="0">
                <a:solidFill>
                  <a:srgbClr val="2209DB"/>
                </a:solidFill>
                <a:latin typeface="Times New Roman" panose="02020603050405020304" pitchFamily="18" charset="0"/>
                <a:cs typeface="Times New Roman" panose="02020603050405020304" pitchFamily="18" charset="0"/>
              </a:rPr>
              <a:t> ( </a:t>
            </a:r>
            <a:r>
              <a:rPr lang="en-US" sz="1100" dirty="0" err="1">
                <a:solidFill>
                  <a:srgbClr val="2209DB"/>
                </a:solidFill>
                <a:latin typeface="Times New Roman" panose="02020603050405020304" pitchFamily="18" charset="0"/>
                <a:cs typeface="Times New Roman" panose="02020603050405020304" pitchFamily="18" charset="0"/>
              </a:rPr>
              <a:t>sau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khi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tốt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nghiệp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được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cấp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bằng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trung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cấp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bằng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tốt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nghiệp</a:t>
            </a:r>
            <a:r>
              <a:rPr lang="en-US" sz="1100" dirty="0">
                <a:solidFill>
                  <a:srgbClr val="2209DB"/>
                </a:solidFill>
                <a:latin typeface="Times New Roman" panose="02020603050405020304" pitchFamily="18" charset="0"/>
                <a:cs typeface="Times New Roman" panose="02020603050405020304" pitchFamily="18" charset="0"/>
              </a:rPr>
              <a:t> THPT); </a:t>
            </a:r>
            <a:r>
              <a:rPr lang="en-US" sz="1100" dirty="0" err="1">
                <a:solidFill>
                  <a:srgbClr val="2209DB"/>
                </a:solidFill>
                <a:latin typeface="Times New Roman" panose="02020603050405020304" pitchFamily="18" charset="0"/>
                <a:cs typeface="Times New Roman" panose="02020603050405020304" pitchFamily="18" charset="0"/>
              </a:rPr>
              <a:t>hoặc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cao</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đẳng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hệ</a:t>
            </a:r>
            <a:r>
              <a:rPr lang="en-US" sz="1100" dirty="0">
                <a:solidFill>
                  <a:srgbClr val="2209DB"/>
                </a:solidFill>
                <a:latin typeface="Times New Roman" panose="02020603050405020304" pitchFamily="18" charset="0"/>
                <a:cs typeface="Times New Roman" panose="02020603050405020304" pitchFamily="18" charset="0"/>
              </a:rPr>
              <a:t> 9+</a:t>
            </a:r>
          </a:p>
          <a:p>
            <a:pPr algn="l"/>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trường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phối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hợp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với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các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doanh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nghiệp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trong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tổ</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chức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cho</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sinh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sinh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viên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xuất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khẩu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lao</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động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tu</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nghiệp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sinh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và</a:t>
            </a:r>
            <a:r>
              <a:rPr lang="en-US" sz="1100" dirty="0">
                <a:solidFill>
                  <a:srgbClr val="2209DB"/>
                </a:solidFill>
                <a:latin typeface="Times New Roman" panose="02020603050405020304" pitchFamily="18" charset="0"/>
                <a:cs typeface="Times New Roman" panose="02020603050405020304" pitchFamily="18" charset="0"/>
              </a:rPr>
              <a:t> du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tại</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các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thị</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trường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Nhật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Bản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Hàn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Quốc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Đài</a:t>
            </a:r>
            <a:r>
              <a:rPr lang="en-US" sz="1100" dirty="0">
                <a:solidFill>
                  <a:srgbClr val="2209DB"/>
                </a:solidFill>
                <a:latin typeface="Times New Roman" panose="02020603050405020304" pitchFamily="18" charset="0"/>
                <a:cs typeface="Times New Roman" panose="02020603050405020304" pitchFamily="18" charset="0"/>
              </a:rPr>
              <a:t> Loan…</a:t>
            </a:r>
          </a:p>
          <a:p>
            <a:pPr algn="l"/>
            <a:r>
              <a:rPr lang="en-US" sz="1100" dirty="0">
                <a:solidFill>
                  <a:srgbClr val="FF0000"/>
                </a:solidFill>
                <a:latin typeface="Times New Roman" panose="02020603050405020304" pitchFamily="18" charset="0"/>
                <a:cs typeface="Times New Roman" panose="02020603050405020304" pitchFamily="18" charset="0"/>
              </a:rPr>
              <a:t>6. </a:t>
            </a:r>
            <a:r>
              <a:rPr lang="en-US" sz="1100" dirty="0" err="1">
                <a:solidFill>
                  <a:srgbClr val="FF0000"/>
                </a:solidFill>
                <a:latin typeface="Times New Roman" panose="02020603050405020304" pitchFamily="18" charset="0"/>
                <a:cs typeface="Times New Roman" panose="02020603050405020304" pitchFamily="18" charset="0"/>
              </a:rPr>
              <a:t>Thời</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hạn</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nhận</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hồ</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sơ</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và</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nhập</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FF0000"/>
                </a:solidFill>
                <a:latin typeface="Times New Roman" panose="02020603050405020304" pitchFamily="18" charset="0"/>
                <a:cs typeface="Times New Roman" panose="02020603050405020304" pitchFamily="18" charset="0"/>
              </a:rPr>
              <a:t>học</a:t>
            </a:r>
            <a:r>
              <a:rPr lang="en-US" sz="1100" dirty="0">
                <a:solidFill>
                  <a:srgbClr val="FF0000"/>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Tiếp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nhận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hồ</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sơ</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và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nhập</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học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liên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tục</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trong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năm</a:t>
            </a:r>
            <a:r>
              <a:rPr lang="en-US" sz="1100" dirty="0">
                <a:solidFill>
                  <a:srgbClr val="2209DB"/>
                </a:solidFill>
                <a:latin typeface="Times New Roman" panose="02020603050405020304" pitchFamily="18" charset="0"/>
                <a:cs typeface="Times New Roman" panose="02020603050405020304" pitchFamily="18" charset="0"/>
              </a:rPr>
              <a:t>.</a:t>
            </a:r>
          </a:p>
          <a:p>
            <a:pPr algn="l"/>
            <a:r>
              <a:rPr lang="en-US" sz="1100" dirty="0">
                <a:solidFill>
                  <a:srgbClr val="2209DB"/>
                </a:solidFill>
                <a:latin typeface="Times New Roman" panose="02020603050405020304" pitchFamily="18" charset="0"/>
                <a:cs typeface="Times New Roman" panose="02020603050405020304" pitchFamily="18" charset="0"/>
              </a:rPr>
              <a:t>Chi </a:t>
            </a:r>
            <a:r>
              <a:rPr lang="en-US" sz="1100" dirty="0" err="1">
                <a:solidFill>
                  <a:srgbClr val="2209DB"/>
                </a:solidFill>
                <a:latin typeface="Times New Roman" panose="02020603050405020304" pitchFamily="18" charset="0"/>
                <a:cs typeface="Times New Roman" panose="02020603050405020304" pitchFamily="18" charset="0"/>
              </a:rPr>
              <a:t>tiết</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xin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liên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hệ</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Phòng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kế</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hoạch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Đào</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tạo-Trường</a:t>
            </a:r>
            <a:r>
              <a:rPr lang="en-US" sz="1100" dirty="0">
                <a:solidFill>
                  <a:srgbClr val="2209DB"/>
                </a:solidFill>
                <a:latin typeface="Times New Roman" panose="02020603050405020304" pitchFamily="18" charset="0"/>
                <a:cs typeface="Times New Roman" panose="02020603050405020304" pitchFamily="18" charset="0"/>
              </a:rPr>
              <a:t> Cao </a:t>
            </a:r>
            <a:r>
              <a:rPr lang="en-US" sz="1100" dirty="0" err="1">
                <a:solidFill>
                  <a:srgbClr val="2209DB"/>
                </a:solidFill>
                <a:latin typeface="Times New Roman" panose="02020603050405020304" pitchFamily="18" charset="0"/>
                <a:cs typeface="Times New Roman" panose="02020603050405020304" pitchFamily="18" charset="0"/>
              </a:rPr>
              <a:t>đẳng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nghề</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Sông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Đà</a:t>
            </a:r>
            <a:r>
              <a:rPr lang="en-US" sz="1100" dirty="0">
                <a:solidFill>
                  <a:srgbClr val="2209DB"/>
                </a:solidFill>
                <a:latin typeface="Times New Roman" panose="02020603050405020304" pitchFamily="18" charset="0"/>
                <a:cs typeface="Times New Roman" panose="02020603050405020304" pitchFamily="18" charset="0"/>
              </a:rPr>
              <a:t> </a:t>
            </a:r>
          </a:p>
          <a:p>
            <a:pPr algn="l"/>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Địa</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chỉ</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Phường</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Thịnh</a:t>
            </a:r>
            <a:r>
              <a:rPr lang="en-US" sz="1100" dirty="0">
                <a:solidFill>
                  <a:srgbClr val="2209DB"/>
                </a:solidFill>
                <a:latin typeface="Times New Roman" panose="02020603050405020304" pitchFamily="18" charset="0"/>
                <a:cs typeface="Times New Roman" panose="02020603050405020304" pitchFamily="18" charset="0"/>
              </a:rPr>
              <a:t> Lang, </a:t>
            </a:r>
            <a:r>
              <a:rPr lang="en-US" sz="1100" dirty="0" err="1">
                <a:solidFill>
                  <a:srgbClr val="2209DB"/>
                </a:solidFill>
                <a:latin typeface="Times New Roman" panose="02020603050405020304" pitchFamily="18" charset="0"/>
                <a:cs typeface="Times New Roman" panose="02020603050405020304" pitchFamily="18" charset="0"/>
              </a:rPr>
              <a:t>thành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phố</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Hoà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Bình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tỉnh</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Hoà</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Bình</a:t>
            </a:r>
            <a:r>
              <a:rPr lang="en-US" sz="1100" dirty="0">
                <a:solidFill>
                  <a:srgbClr val="2209DB"/>
                </a:solidFill>
                <a:latin typeface="Times New Roman" panose="02020603050405020304" pitchFamily="18" charset="0"/>
                <a:cs typeface="Times New Roman" panose="02020603050405020304" pitchFamily="18" charset="0"/>
              </a:rPr>
              <a:t>.</a:t>
            </a:r>
          </a:p>
          <a:p>
            <a:pPr algn="l"/>
            <a:r>
              <a:rPr lang="en-US" sz="1100" dirty="0" err="1">
                <a:solidFill>
                  <a:srgbClr val="2209DB"/>
                </a:solidFill>
                <a:latin typeface="Times New Roman" panose="02020603050405020304" pitchFamily="18" charset="0"/>
                <a:cs typeface="Times New Roman" panose="02020603050405020304" pitchFamily="18" charset="0"/>
              </a:rPr>
              <a:t>Điện</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thoại</a:t>
            </a:r>
            <a:r>
              <a:rPr lang="en-US" sz="1100" dirty="0">
                <a:solidFill>
                  <a:srgbClr val="2209DB"/>
                </a:solidFill>
                <a:latin typeface="Times New Roman" panose="02020603050405020304" pitchFamily="18" charset="0"/>
                <a:cs typeface="Times New Roman" panose="02020603050405020304" pitchFamily="18" charset="0"/>
              </a:rPr>
              <a:t>: 02183.881.516; 0865.177.399 (</a:t>
            </a:r>
            <a:r>
              <a:rPr lang="en-US" sz="1100" dirty="0" err="1">
                <a:solidFill>
                  <a:srgbClr val="2209DB"/>
                </a:solidFill>
                <a:latin typeface="Times New Roman" panose="02020603050405020304" pitchFamily="18" charset="0"/>
                <a:cs typeface="Times New Roman" panose="02020603050405020304" pitchFamily="18" charset="0"/>
              </a:rPr>
              <a:t>Thầy</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Hà</a:t>
            </a:r>
            <a:r>
              <a:rPr lang="en-US" sz="1100" dirty="0">
                <a:solidFill>
                  <a:srgbClr val="2209DB"/>
                </a:solidFill>
                <a:latin typeface="Times New Roman" panose="02020603050405020304" pitchFamily="18" charset="0"/>
                <a:cs typeface="Times New Roman" panose="02020603050405020304" pitchFamily="18" charset="0"/>
              </a:rPr>
              <a:t>); 0961.130.392 (</a:t>
            </a:r>
            <a:r>
              <a:rPr lang="en-US" sz="1100" dirty="0" err="1">
                <a:solidFill>
                  <a:srgbClr val="2209DB"/>
                </a:solidFill>
                <a:latin typeface="Times New Roman" panose="02020603050405020304" pitchFamily="18" charset="0"/>
                <a:cs typeface="Times New Roman" panose="02020603050405020304" pitchFamily="18" charset="0"/>
              </a:rPr>
              <a:t>Cô</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Nhung</a:t>
            </a:r>
            <a:r>
              <a:rPr lang="en-US" sz="1100" dirty="0">
                <a:solidFill>
                  <a:srgbClr val="2209DB"/>
                </a:solidFill>
                <a:latin typeface="Times New Roman" panose="02020603050405020304" pitchFamily="18" charset="0"/>
                <a:cs typeface="Times New Roman" panose="02020603050405020304" pitchFamily="18" charset="0"/>
              </a:rPr>
              <a:t>); 0866.895.979 (</a:t>
            </a:r>
            <a:r>
              <a:rPr lang="en-US" sz="1100" dirty="0" err="1">
                <a:solidFill>
                  <a:srgbClr val="2209DB"/>
                </a:solidFill>
                <a:latin typeface="Times New Roman" panose="02020603050405020304" pitchFamily="18" charset="0"/>
                <a:cs typeface="Times New Roman" panose="02020603050405020304" pitchFamily="18" charset="0"/>
              </a:rPr>
              <a:t>Thầy</a:t>
            </a:r>
            <a:r>
              <a:rPr lang="en-US" sz="1100" dirty="0">
                <a:solidFill>
                  <a:srgbClr val="2209DB"/>
                </a:solidFill>
                <a:latin typeface="Times New Roman" panose="02020603050405020304" pitchFamily="18" charset="0"/>
                <a:cs typeface="Times New Roman" panose="02020603050405020304" pitchFamily="18" charset="0"/>
              </a:rPr>
              <a:t> Nam); 0902.928.386(</a:t>
            </a:r>
            <a:r>
              <a:rPr lang="en-US" sz="1100" dirty="0" err="1">
                <a:solidFill>
                  <a:srgbClr val="2209DB"/>
                </a:solidFill>
                <a:latin typeface="Times New Roman" panose="02020603050405020304" pitchFamily="18" charset="0"/>
                <a:cs typeface="Times New Roman" panose="02020603050405020304" pitchFamily="18" charset="0"/>
              </a:rPr>
              <a:t>Thầy</a:t>
            </a:r>
            <a:r>
              <a:rPr lang="en-US" sz="1100" dirty="0">
                <a:solidFill>
                  <a:srgbClr val="2209DB"/>
                </a:solidFill>
                <a:latin typeface="Times New Roman" panose="02020603050405020304" pitchFamily="18" charset="0"/>
                <a:cs typeface="Times New Roman" panose="02020603050405020304" pitchFamily="18" charset="0"/>
              </a:rPr>
              <a:t> </a:t>
            </a:r>
            <a:r>
              <a:rPr lang="en-US" sz="1100" dirty="0" err="1">
                <a:solidFill>
                  <a:srgbClr val="2209DB"/>
                </a:solidFill>
                <a:latin typeface="Times New Roman" panose="02020603050405020304" pitchFamily="18" charset="0"/>
                <a:cs typeface="Times New Roman" panose="02020603050405020304" pitchFamily="18" charset="0"/>
              </a:rPr>
              <a:t>Tráng</a:t>
            </a:r>
            <a:r>
              <a:rPr lang="en-US" sz="1100" dirty="0">
                <a:solidFill>
                  <a:srgbClr val="2209DB"/>
                </a:solidFill>
                <a:latin typeface="Times New Roman" panose="02020603050405020304" pitchFamily="18" charset="0"/>
                <a:cs typeface="Times New Roman" panose="02020603050405020304" pitchFamily="18" charset="0"/>
              </a:rPr>
              <a:t>); Website: www.songda.edu.vn./.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11695" y="1065031"/>
            <a:ext cx="1946305" cy="142550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11694" y="2490540"/>
            <a:ext cx="1957387" cy="135956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11695" y="3850105"/>
            <a:ext cx="1957386" cy="1425508"/>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911695" y="5275613"/>
            <a:ext cx="1957384" cy="1484971"/>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11695" y="8245555"/>
            <a:ext cx="1957384" cy="1660445"/>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11694" y="6760584"/>
            <a:ext cx="1973848" cy="1484971"/>
          </a:xfrm>
          <a:prstGeom prst="rect">
            <a:avLst/>
          </a:prstGeom>
          <a:blipFill dpi="0" rotWithShape="1">
            <a:blip r:embed="rId8"/>
            <a:srcRect/>
            <a:tile tx="0" ty="0" sx="100000" sy="100000" flip="none" algn="tl"/>
          </a:blipFill>
        </p:spPr>
      </p:pic>
      <p:pic>
        <p:nvPicPr>
          <p:cNvPr id="10" name="Picture 2" descr="http://www.songda.edu.vn/admin/img/banner/2018102410131255aef34e0d62637c23ad60186310cd4d.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278" y="-25168"/>
            <a:ext cx="6874278" cy="10902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p:cNvGraphicFramePr>
            <a:graphicFrameLocks noGrp="1"/>
          </p:cNvGraphicFramePr>
          <p:nvPr>
            <p:extLst>
              <p:ext uri="{D42A27DB-BD31-4B8C-83A1-F6EECF244321}">
                <p14:modId xmlns:p14="http://schemas.microsoft.com/office/powerpoint/2010/main" val="1381759064"/>
              </p:ext>
            </p:extLst>
          </p:nvPr>
        </p:nvGraphicFramePr>
        <p:xfrm>
          <a:off x="0" y="1839819"/>
          <a:ext cx="4895231" cy="4747784"/>
        </p:xfrm>
        <a:graphic>
          <a:graphicData uri="http://schemas.openxmlformats.org/drawingml/2006/table">
            <a:tbl>
              <a:tblPr firstRow="1" firstCol="1" lastRow="1" lastCol="1" bandRow="1" bandCol="1">
                <a:tableStyleId>{5C22544A-7EE6-4342-B048-85BDC9FD1C3A}</a:tableStyleId>
              </a:tblPr>
              <a:tblGrid>
                <a:gridCol w="367048">
                  <a:extLst>
                    <a:ext uri="{9D8B030D-6E8A-4147-A177-3AD203B41FA5}">
                      <a16:colId xmlns:a16="http://schemas.microsoft.com/office/drawing/2014/main" val="782313051"/>
                    </a:ext>
                  </a:extLst>
                </a:gridCol>
                <a:gridCol w="1687132">
                  <a:extLst>
                    <a:ext uri="{9D8B030D-6E8A-4147-A177-3AD203B41FA5}">
                      <a16:colId xmlns:a16="http://schemas.microsoft.com/office/drawing/2014/main" val="2380061643"/>
                    </a:ext>
                  </a:extLst>
                </a:gridCol>
                <a:gridCol w="811369">
                  <a:extLst>
                    <a:ext uri="{9D8B030D-6E8A-4147-A177-3AD203B41FA5}">
                      <a16:colId xmlns:a16="http://schemas.microsoft.com/office/drawing/2014/main" val="738474692"/>
                    </a:ext>
                  </a:extLst>
                </a:gridCol>
                <a:gridCol w="2029682">
                  <a:extLst>
                    <a:ext uri="{9D8B030D-6E8A-4147-A177-3AD203B41FA5}">
                      <a16:colId xmlns:a16="http://schemas.microsoft.com/office/drawing/2014/main" val="468459790"/>
                    </a:ext>
                  </a:extLst>
                </a:gridCol>
              </a:tblGrid>
              <a:tr h="539310">
                <a:tc>
                  <a:txBody>
                    <a:bodyPr/>
                    <a:lstStyle/>
                    <a:p>
                      <a:pPr algn="ctr">
                        <a:spcAft>
                          <a:spcPts val="0"/>
                        </a:spcAft>
                      </a:pPr>
                      <a:r>
                        <a:rPr lang="en-US" sz="1200" spc="-20" dirty="0">
                          <a:solidFill>
                            <a:srgbClr val="6600FF"/>
                          </a:solidFill>
                          <a:effectLst/>
                          <a:latin typeface="Times New Roman" panose="02020603050405020304" pitchFamily="18" charset="0"/>
                          <a:cs typeface="Times New Roman" panose="02020603050405020304" pitchFamily="18" charset="0"/>
                        </a:rPr>
                        <a:t>TT</a:t>
                      </a:r>
                      <a:endParaRPr lang="en-US" sz="1300" dirty="0">
                        <a:solidFill>
                          <a:srgbClr val="66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75565" algn="ctr">
                        <a:spcAft>
                          <a:spcPts val="0"/>
                        </a:spcAft>
                      </a:pPr>
                      <a:r>
                        <a:rPr lang="en-US" sz="1200" spc="-20" dirty="0" err="1">
                          <a:solidFill>
                            <a:srgbClr val="6600FF"/>
                          </a:solidFill>
                          <a:effectLst/>
                          <a:latin typeface="Times New Roman" panose="02020603050405020304" pitchFamily="18" charset="0"/>
                          <a:cs typeface="Times New Roman" panose="02020603050405020304" pitchFamily="18" charset="0"/>
                        </a:rPr>
                        <a:t>Ngành</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nghề</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trình</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độ</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đào</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tạo</a:t>
                      </a:r>
                      <a:endParaRPr lang="en-US" sz="1300" dirty="0">
                        <a:solidFill>
                          <a:srgbClr val="66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200" spc="-20">
                          <a:solidFill>
                            <a:srgbClr val="6600FF"/>
                          </a:solidFill>
                          <a:effectLst/>
                          <a:latin typeface="Times New Roman" panose="02020603050405020304" pitchFamily="18" charset="0"/>
                          <a:cs typeface="Times New Roman" panose="02020603050405020304" pitchFamily="18" charset="0"/>
                        </a:rPr>
                        <a:t>Thời gian đào tạo</a:t>
                      </a:r>
                      <a:endParaRPr lang="en-US" sz="1300">
                        <a:solidFill>
                          <a:srgbClr val="66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200" spc="-20" dirty="0" err="1">
                          <a:solidFill>
                            <a:srgbClr val="6600FF"/>
                          </a:solidFill>
                          <a:effectLst/>
                          <a:latin typeface="Times New Roman" panose="02020603050405020304" pitchFamily="18" charset="0"/>
                          <a:cs typeface="Times New Roman" panose="02020603050405020304" pitchFamily="18" charset="0"/>
                        </a:rPr>
                        <a:t>Học</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phí</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và</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các</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chính</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sách</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dành</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cho</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người</a:t>
                      </a:r>
                      <a:r>
                        <a:rPr lang="en-US" sz="1200" spc="-20" dirty="0">
                          <a:solidFill>
                            <a:srgbClr val="6600FF"/>
                          </a:solidFill>
                          <a:effectLst/>
                          <a:latin typeface="Times New Roman" panose="02020603050405020304" pitchFamily="18" charset="0"/>
                          <a:cs typeface="Times New Roman" panose="02020603050405020304" pitchFamily="18" charset="0"/>
                        </a:rPr>
                        <a:t> </a:t>
                      </a:r>
                      <a:r>
                        <a:rPr lang="en-US" sz="1200" spc="-20" dirty="0" err="1">
                          <a:solidFill>
                            <a:srgbClr val="6600FF"/>
                          </a:solidFill>
                          <a:effectLst/>
                          <a:latin typeface="Times New Roman" panose="02020603050405020304" pitchFamily="18" charset="0"/>
                          <a:cs typeface="Times New Roman" panose="02020603050405020304" pitchFamily="18" charset="0"/>
                        </a:rPr>
                        <a:t>học</a:t>
                      </a:r>
                      <a:endParaRPr lang="en-US" sz="1300" dirty="0">
                        <a:solidFill>
                          <a:srgbClr val="66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6023361"/>
                  </a:ext>
                </a:extLst>
              </a:tr>
              <a:tr h="211653">
                <a:tc>
                  <a:txBody>
                    <a:bodyPr/>
                    <a:lstStyle/>
                    <a:p>
                      <a:pPr algn="ctr">
                        <a:spcAft>
                          <a:spcPts val="0"/>
                        </a:spcAft>
                      </a:pPr>
                      <a:r>
                        <a:rPr lang="en-US" sz="1100" spc="-20">
                          <a:solidFill>
                            <a:srgbClr val="FF0000"/>
                          </a:solidFill>
                          <a:effectLst/>
                          <a:latin typeface="Times New Roman" panose="02020603050405020304" pitchFamily="18" charset="0"/>
                          <a:cs typeface="Times New Roman" panose="02020603050405020304" pitchFamily="18" charset="0"/>
                        </a:rPr>
                        <a:t>I</a:t>
                      </a:r>
                      <a:endParaRPr lang="en-US" sz="13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100" spc="-20" dirty="0">
                          <a:solidFill>
                            <a:srgbClr val="FF0000"/>
                          </a:solidFill>
                          <a:effectLst/>
                          <a:latin typeface="Times New Roman" panose="02020603050405020304" pitchFamily="18" charset="0"/>
                          <a:cs typeface="Times New Roman" panose="02020603050405020304" pitchFamily="18" charset="0"/>
                        </a:rPr>
                        <a:t>Cao </a:t>
                      </a:r>
                      <a:r>
                        <a:rPr lang="en-US" sz="1100" spc="-20" dirty="0" err="1">
                          <a:solidFill>
                            <a:srgbClr val="FF0000"/>
                          </a:solidFill>
                          <a:effectLst/>
                          <a:latin typeface="Times New Roman" panose="02020603050405020304" pitchFamily="18" charset="0"/>
                          <a:cs typeface="Times New Roman" panose="02020603050405020304" pitchFamily="18" charset="0"/>
                        </a:rPr>
                        <a:t>đẳng</a:t>
                      </a:r>
                      <a:endParaRPr lang="en-US" sz="13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spcAft>
                          <a:spcPts val="0"/>
                        </a:spcAft>
                      </a:pPr>
                      <a:r>
                        <a:rPr lang="en-US" sz="1100" spc="-60" dirty="0" err="1">
                          <a:solidFill>
                            <a:srgbClr val="2209DB"/>
                          </a:solidFill>
                          <a:effectLst/>
                          <a:latin typeface="Times New Roman" panose="02020603050405020304" pitchFamily="18" charset="0"/>
                          <a:cs typeface="Times New Roman" panose="02020603050405020304" pitchFamily="18" charset="0"/>
                        </a:rPr>
                        <a:t>Từ</a:t>
                      </a:r>
                      <a:r>
                        <a:rPr lang="en-US" sz="1100" spc="-60" dirty="0">
                          <a:solidFill>
                            <a:srgbClr val="2209DB"/>
                          </a:solidFill>
                          <a:effectLst/>
                          <a:latin typeface="Times New Roman" panose="02020603050405020304" pitchFamily="18" charset="0"/>
                          <a:cs typeface="Times New Roman" panose="02020603050405020304" pitchFamily="18" charset="0"/>
                        </a:rPr>
                        <a:t> 2-3 </a:t>
                      </a:r>
                      <a:r>
                        <a:rPr lang="en-US" sz="1100" spc="-60" dirty="0" err="1">
                          <a:solidFill>
                            <a:srgbClr val="2209DB"/>
                          </a:solidFill>
                          <a:effectLst/>
                          <a:latin typeface="Times New Roman" panose="02020603050405020304" pitchFamily="18" charset="0"/>
                          <a:cs typeface="Times New Roman" panose="02020603050405020304" pitchFamily="18" charset="0"/>
                        </a:rPr>
                        <a:t>năm</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7">
                  <a:txBody>
                    <a:bodyPr/>
                    <a:lstStyle/>
                    <a:p>
                      <a:pPr algn="just">
                        <a:spcAft>
                          <a:spcPts val="0"/>
                        </a:spcAft>
                      </a:pPr>
                      <a:r>
                        <a:rPr lang="nl-NL" sz="1100" dirty="0">
                          <a:solidFill>
                            <a:srgbClr val="2209DB"/>
                          </a:solidFill>
                          <a:effectLst/>
                          <a:latin typeface="Times New Roman" panose="02020603050405020304" pitchFamily="18" charset="0"/>
                          <a:cs typeface="Times New Roman" panose="02020603050405020304" pitchFamily="18" charset="0"/>
                        </a:rPr>
                        <a:t> </a:t>
                      </a:r>
                      <a:endParaRPr lang="en-US" sz="1300" dirty="0">
                        <a:solidFill>
                          <a:srgbClr val="2209DB"/>
                        </a:solidFill>
                        <a:effectLst/>
                        <a:latin typeface="Times New Roman" panose="02020603050405020304" pitchFamily="18" charset="0"/>
                        <a:cs typeface="Times New Roman" panose="02020603050405020304" pitchFamily="18" charset="0"/>
                      </a:endParaRPr>
                    </a:p>
                    <a:p>
                      <a:pPr algn="just">
                        <a:spcAft>
                          <a:spcPts val="0"/>
                        </a:spcAft>
                      </a:pPr>
                      <a:r>
                        <a:rPr lang="nl-NL" sz="1100" b="0" dirty="0">
                          <a:solidFill>
                            <a:srgbClr val="2209DB"/>
                          </a:solidFill>
                          <a:effectLst/>
                          <a:latin typeface="Times New Roman" panose="02020603050405020304" pitchFamily="18" charset="0"/>
                          <a:cs typeface="Times New Roman" panose="02020603050405020304" pitchFamily="18" charset="0"/>
                        </a:rPr>
                        <a:t>1. Học sinh tốt nghiệp THCS vào học hệ trung cấp được miễn 100% học phí theo Nghị định số 81/2021/NĐ-CP</a:t>
                      </a:r>
                      <a:endParaRPr lang="en-US" sz="1300" b="0" dirty="0">
                        <a:solidFill>
                          <a:srgbClr val="2209DB"/>
                        </a:solidFill>
                        <a:effectLst/>
                        <a:latin typeface="Times New Roman" panose="02020603050405020304" pitchFamily="18" charset="0"/>
                        <a:cs typeface="Times New Roman" panose="02020603050405020304" pitchFamily="18" charset="0"/>
                      </a:endParaRPr>
                    </a:p>
                    <a:p>
                      <a:pPr algn="just">
                        <a:spcAft>
                          <a:spcPts val="0"/>
                        </a:spcAft>
                      </a:pPr>
                      <a:r>
                        <a:rPr lang="nl-NL" sz="1100" b="0" dirty="0">
                          <a:solidFill>
                            <a:srgbClr val="2209DB"/>
                          </a:solidFill>
                          <a:effectLst/>
                          <a:latin typeface="Times New Roman" panose="02020603050405020304" pitchFamily="18" charset="0"/>
                          <a:cs typeface="Times New Roman" panose="02020603050405020304" pitchFamily="18" charset="0"/>
                        </a:rPr>
                        <a:t>2. Người học thuộc hộ nghèo, hộ cận nghèo vào học cao đẳng, trung cấp được hưởng học bổng chính sách, được miễn, giảm học phí theo quy định, các khoản hỗ trợ mua đồ dùng cá nhân, hỗ trợ trong dịp tết Nguyên đán và hỗ trợ đi lại... theo Quyết định số 53/2015/QĐ-TTg.</a:t>
                      </a:r>
                      <a:endParaRPr lang="en-US" sz="1300" b="0" dirty="0">
                        <a:solidFill>
                          <a:srgbClr val="2209DB"/>
                        </a:solidFill>
                        <a:effectLst/>
                        <a:latin typeface="Times New Roman" panose="02020603050405020304" pitchFamily="18" charset="0"/>
                        <a:cs typeface="Times New Roman" panose="02020603050405020304" pitchFamily="18" charset="0"/>
                      </a:endParaRPr>
                    </a:p>
                    <a:p>
                      <a:pPr algn="just">
                        <a:spcAft>
                          <a:spcPts val="0"/>
                        </a:spcAft>
                      </a:pPr>
                      <a:r>
                        <a:rPr lang="nl-NL" sz="1100" b="0" dirty="0">
                          <a:solidFill>
                            <a:srgbClr val="2209DB"/>
                          </a:solidFill>
                          <a:effectLst/>
                          <a:latin typeface="Times New Roman" panose="02020603050405020304" pitchFamily="18" charset="0"/>
                          <a:cs typeface="Times New Roman" panose="02020603050405020304" pitchFamily="18" charset="0"/>
                        </a:rPr>
                        <a:t>3. Người học học các nghề nặng nhọc, độc hại, nguy hiểm được giảm 70% học phí theo quy định của Nhà nước.</a:t>
                      </a:r>
                      <a:endParaRPr lang="en-US" sz="1300" b="0" dirty="0">
                        <a:solidFill>
                          <a:srgbClr val="2209DB"/>
                        </a:solidFill>
                        <a:effectLst/>
                        <a:latin typeface="Times New Roman" panose="02020603050405020304" pitchFamily="18" charset="0"/>
                        <a:cs typeface="Times New Roman" panose="02020603050405020304" pitchFamily="18" charset="0"/>
                      </a:endParaRPr>
                    </a:p>
                    <a:p>
                      <a:pPr algn="just">
                        <a:spcAft>
                          <a:spcPts val="0"/>
                        </a:spcAft>
                      </a:pPr>
                      <a:r>
                        <a:rPr lang="nl-NL" sz="1100" b="0" dirty="0">
                          <a:solidFill>
                            <a:srgbClr val="2209DB"/>
                          </a:solidFill>
                          <a:effectLst/>
                          <a:latin typeface="Times New Roman" panose="02020603050405020304" pitchFamily="18" charset="0"/>
                          <a:cs typeface="Times New Roman" panose="02020603050405020304" pitchFamily="18" charset="0"/>
                        </a:rPr>
                        <a:t>4. Các trường hợp không thuộc diện chính sách nộp học phí theo quy định của Nhà nước.</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8284151"/>
                  </a:ext>
                </a:extLst>
              </a:tr>
              <a:tr h="21165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1</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Công</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nghệ</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ôtô</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614324447"/>
                  </a:ext>
                </a:extLst>
              </a:tr>
              <a:tr h="205949">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2</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Điện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công</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nghiệp</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592711982"/>
                  </a:ext>
                </a:extLst>
              </a:tr>
              <a:tr h="21165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3</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Kế</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toán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doanh</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nghiệp</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233913732"/>
                  </a:ext>
                </a:extLst>
              </a:tr>
              <a:tr h="205949">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4</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Hàn</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46561432"/>
                  </a:ext>
                </a:extLst>
              </a:tr>
              <a:tr h="211653">
                <a:tc>
                  <a:txBody>
                    <a:bodyPr/>
                    <a:lstStyle/>
                    <a:p>
                      <a:pPr algn="ctr">
                        <a:spcAft>
                          <a:spcPts val="0"/>
                        </a:spcAft>
                      </a:pPr>
                      <a:r>
                        <a:rPr lang="en-US" sz="1100" spc="-20">
                          <a:solidFill>
                            <a:srgbClr val="FF0000"/>
                          </a:solidFill>
                          <a:effectLst/>
                          <a:latin typeface="Times New Roman" panose="02020603050405020304" pitchFamily="18" charset="0"/>
                          <a:cs typeface="Times New Roman" panose="02020603050405020304" pitchFamily="18" charset="0"/>
                        </a:rPr>
                        <a:t>II</a:t>
                      </a:r>
                      <a:endParaRPr lang="en-US" sz="13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a:solidFill>
                            <a:srgbClr val="FF0000"/>
                          </a:solidFill>
                          <a:effectLst/>
                          <a:latin typeface="Times New Roman" panose="02020603050405020304" pitchFamily="18" charset="0"/>
                          <a:cs typeface="Times New Roman" panose="02020603050405020304" pitchFamily="18" charset="0"/>
                        </a:rPr>
                        <a:t>Trung </a:t>
                      </a:r>
                      <a:r>
                        <a:rPr lang="en-US" sz="1100" spc="-20" dirty="0" err="1">
                          <a:solidFill>
                            <a:srgbClr val="FF0000"/>
                          </a:solidFill>
                          <a:effectLst/>
                          <a:latin typeface="Times New Roman" panose="02020603050405020304" pitchFamily="18" charset="0"/>
                          <a:cs typeface="Times New Roman" panose="02020603050405020304" pitchFamily="18" charset="0"/>
                        </a:rPr>
                        <a:t>cấp</a:t>
                      </a:r>
                      <a:r>
                        <a:rPr lang="en-US" sz="1100" spc="-20" dirty="0">
                          <a:solidFill>
                            <a:srgbClr val="FF0000"/>
                          </a:solidFill>
                          <a:effectLst/>
                          <a:latin typeface="Times New Roman" panose="02020603050405020304" pitchFamily="18" charset="0"/>
                          <a:cs typeface="Times New Roman" panose="02020603050405020304" pitchFamily="18" charset="0"/>
                        </a:rPr>
                        <a:t> </a:t>
                      </a:r>
                      <a:r>
                        <a:rPr lang="en-US" sz="1100" spc="-20" dirty="0" err="1">
                          <a:solidFill>
                            <a:srgbClr val="FF0000"/>
                          </a:solidFill>
                          <a:effectLst/>
                          <a:latin typeface="Times New Roman" panose="02020603050405020304" pitchFamily="18" charset="0"/>
                          <a:cs typeface="Times New Roman" panose="02020603050405020304" pitchFamily="18" charset="0"/>
                        </a:rPr>
                        <a:t>và</a:t>
                      </a:r>
                      <a:r>
                        <a:rPr lang="en-US" sz="1100" spc="-20" dirty="0">
                          <a:solidFill>
                            <a:srgbClr val="FF0000"/>
                          </a:solidFill>
                          <a:effectLst/>
                          <a:latin typeface="Times New Roman" panose="02020603050405020304" pitchFamily="18" charset="0"/>
                          <a:cs typeface="Times New Roman" panose="02020603050405020304" pitchFamily="18" charset="0"/>
                        </a:rPr>
                        <a:t> </a:t>
                      </a:r>
                      <a:r>
                        <a:rPr lang="en-US" sz="1100" spc="-20" dirty="0" err="1">
                          <a:solidFill>
                            <a:srgbClr val="FF0000"/>
                          </a:solidFill>
                          <a:effectLst/>
                          <a:latin typeface="Times New Roman" panose="02020603050405020304" pitchFamily="18" charset="0"/>
                          <a:cs typeface="Times New Roman" panose="02020603050405020304" pitchFamily="18" charset="0"/>
                        </a:rPr>
                        <a:t>sơ</a:t>
                      </a:r>
                      <a:r>
                        <a:rPr lang="en-US" sz="1100" spc="-20" dirty="0">
                          <a:solidFill>
                            <a:srgbClr val="FF0000"/>
                          </a:solidFill>
                          <a:effectLst/>
                          <a:latin typeface="Times New Roman" panose="02020603050405020304" pitchFamily="18" charset="0"/>
                          <a:cs typeface="Times New Roman" panose="02020603050405020304" pitchFamily="18" charset="0"/>
                        </a:rPr>
                        <a:t> </a:t>
                      </a:r>
                      <a:r>
                        <a:rPr lang="en-US" sz="1100" spc="-20" dirty="0" err="1">
                          <a:solidFill>
                            <a:srgbClr val="FF0000"/>
                          </a:solidFill>
                          <a:effectLst/>
                          <a:latin typeface="Times New Roman" panose="02020603050405020304" pitchFamily="18" charset="0"/>
                          <a:cs typeface="Times New Roman" panose="02020603050405020304" pitchFamily="18" charset="0"/>
                        </a:rPr>
                        <a:t>cấp</a:t>
                      </a:r>
                      <a:endParaRPr lang="en-US" sz="13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2">
                  <a:txBody>
                    <a:bodyPr/>
                    <a:lstStyle/>
                    <a:p>
                      <a:pPr algn="ctr">
                        <a:spcAft>
                          <a:spcPts val="0"/>
                        </a:spcAft>
                      </a:pPr>
                      <a:r>
                        <a:rPr lang="en-US" sz="1200" b="0" spc="-60" dirty="0" smtClean="0">
                          <a:solidFill>
                            <a:srgbClr val="2209DB"/>
                          </a:solidFill>
                          <a:effectLst/>
                          <a:latin typeface="Times New Roman" panose="02020603050405020304" pitchFamily="18" charset="0"/>
                          <a:cs typeface="Times New Roman" panose="02020603050405020304" pitchFamily="18" charset="0"/>
                        </a:rPr>
                        <a:t>-</a:t>
                      </a:r>
                      <a:r>
                        <a:rPr lang="en-US" sz="1200" b="0" spc="-60" dirty="0" err="1" smtClean="0">
                          <a:solidFill>
                            <a:srgbClr val="2209DB"/>
                          </a:solidFill>
                          <a:effectLst/>
                          <a:latin typeface="Times New Roman" panose="02020603050405020304" pitchFamily="18" charset="0"/>
                          <a:cs typeface="Times New Roman" panose="02020603050405020304" pitchFamily="18" charset="0"/>
                        </a:rPr>
                        <a:t>Từ</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1-2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năm</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đối</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với</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trình</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độ</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Trung</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cấp</a:t>
                      </a:r>
                      <a:endParaRPr lang="en-US" sz="1200" b="0" spc="-60" baseline="0" dirty="0" smtClean="0">
                        <a:solidFill>
                          <a:srgbClr val="2209DB"/>
                        </a:solidFill>
                        <a:effectLst/>
                        <a:latin typeface="Times New Roman" panose="02020603050405020304" pitchFamily="18" charset="0"/>
                        <a:cs typeface="Times New Roman" panose="02020603050405020304" pitchFamily="18" charset="0"/>
                      </a:endParaRPr>
                    </a:p>
                    <a:p>
                      <a:pPr algn="ctr">
                        <a:spcAft>
                          <a:spcPts val="0"/>
                        </a:spcAft>
                      </a:pPr>
                      <a:endParaRPr lang="en-US" sz="1200" b="0" spc="-60" baseline="0" dirty="0" smtClean="0">
                        <a:solidFill>
                          <a:srgbClr val="2209DB"/>
                        </a:solidFill>
                        <a:effectLst/>
                        <a:latin typeface="Times New Roman" panose="02020603050405020304" pitchFamily="18" charset="0"/>
                        <a:cs typeface="Times New Roman" panose="02020603050405020304" pitchFamily="18" charset="0"/>
                      </a:endParaRPr>
                    </a:p>
                    <a:p>
                      <a:pPr algn="ctr">
                        <a:spcAft>
                          <a:spcPts val="0"/>
                        </a:spcAft>
                      </a:pP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Từ</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3-9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tháng</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đối</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với</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trình</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độ</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Sơ</a:t>
                      </a:r>
                      <a:r>
                        <a:rPr lang="en-US" sz="1200" b="0" spc="-60" baseline="0" dirty="0" smtClean="0">
                          <a:solidFill>
                            <a:srgbClr val="2209DB"/>
                          </a:solidFill>
                          <a:effectLst/>
                          <a:latin typeface="Times New Roman" panose="02020603050405020304" pitchFamily="18" charset="0"/>
                          <a:cs typeface="Times New Roman" panose="02020603050405020304" pitchFamily="18" charset="0"/>
                        </a:rPr>
                        <a:t> </a:t>
                      </a:r>
                      <a:r>
                        <a:rPr lang="en-US" sz="1200" b="0" spc="-60" baseline="0" dirty="0" err="1" smtClean="0">
                          <a:solidFill>
                            <a:srgbClr val="2209DB"/>
                          </a:solidFill>
                          <a:effectLst/>
                          <a:latin typeface="Times New Roman" panose="02020603050405020304" pitchFamily="18" charset="0"/>
                          <a:cs typeface="Times New Roman" panose="02020603050405020304" pitchFamily="18" charset="0"/>
                        </a:rPr>
                        <a:t>cấp</a:t>
                      </a:r>
                      <a:endParaRPr lang="en-US" sz="1300" b="0" dirty="0" smtClean="0">
                        <a:solidFill>
                          <a:srgbClr val="2209DB"/>
                        </a:solidFill>
                        <a:effectLst/>
                        <a:latin typeface="Times New Roman" panose="02020603050405020304" pitchFamily="18" charset="0"/>
                        <a:cs typeface="Times New Roman" panose="02020603050405020304" pitchFamily="18" charset="0"/>
                      </a:endParaRPr>
                    </a:p>
                    <a:p>
                      <a:pPr algn="ctr">
                        <a:spcAft>
                          <a:spcPts val="0"/>
                        </a:spcAft>
                      </a:pPr>
                      <a:r>
                        <a:rPr lang="en-US" sz="1200" b="0" spc="-60" dirty="0" smtClean="0">
                          <a:solidFill>
                            <a:srgbClr val="2209DB"/>
                          </a:solidFill>
                          <a:effectLst/>
                          <a:latin typeface="Times New Roman" panose="02020603050405020304" pitchFamily="18" charset="0"/>
                          <a:cs typeface="Times New Roman" panose="02020603050405020304" pitchFamily="18" charset="0"/>
                        </a:rPr>
                        <a:t> </a:t>
                      </a:r>
                      <a:endParaRPr lang="en-US" sz="1300" b="0" dirty="0" smtClean="0">
                        <a:solidFill>
                          <a:srgbClr val="2209DB"/>
                        </a:solidFill>
                        <a:effectLst/>
                        <a:latin typeface="Times New Roman" panose="02020603050405020304" pitchFamily="18" charset="0"/>
                        <a:cs typeface="Times New Roman" panose="02020603050405020304" pitchFamily="18" charset="0"/>
                      </a:endParaRPr>
                    </a:p>
                    <a:p>
                      <a:pPr algn="ctr">
                        <a:spcAft>
                          <a:spcPts val="0"/>
                        </a:spcAft>
                      </a:pPr>
                      <a:r>
                        <a:rPr lang="en-US" sz="1200" b="0" spc="-20" dirty="0">
                          <a:solidFill>
                            <a:srgbClr val="2209DB"/>
                          </a:solidFill>
                          <a:effectLst/>
                          <a:latin typeface="Times New Roman" panose="02020603050405020304" pitchFamily="18" charset="0"/>
                          <a:cs typeface="Times New Roman" panose="02020603050405020304" pitchFamily="18" charset="0"/>
                        </a:rPr>
                        <a:t> </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006362172"/>
                  </a:ext>
                </a:extLst>
              </a:tr>
              <a:tr h="21165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1</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Công</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nghệ</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ôtô</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195979818"/>
                  </a:ext>
                </a:extLst>
              </a:tr>
              <a:tr h="253541">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2</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Điện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công</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nghiệp</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191440636"/>
                  </a:ext>
                </a:extLst>
              </a:tr>
              <a:tr h="21165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3</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Kế</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toán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doanh</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nghiệp</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93865475"/>
                  </a:ext>
                </a:extLst>
              </a:tr>
              <a:tr h="21165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4</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Hàn</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306457338"/>
                  </a:ext>
                </a:extLst>
              </a:tr>
              <a:tr h="21165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5</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Kỹ</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thuật</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xây</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dựng</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372581380"/>
                  </a:ext>
                </a:extLst>
              </a:tr>
              <a:tr h="276831">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6</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Vận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hành</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c</a:t>
                      </a:r>
                      <a:r>
                        <a:rPr lang="en-US" sz="1100" spc="-20" dirty="0" err="1" smtClean="0">
                          <a:solidFill>
                            <a:srgbClr val="2209DB"/>
                          </a:solidFill>
                          <a:effectLst/>
                          <a:latin typeface="Times New Roman" panose="02020603050405020304" pitchFamily="18" charset="0"/>
                          <a:cs typeface="Times New Roman" panose="02020603050405020304" pitchFamily="18" charset="0"/>
                        </a:rPr>
                        <a:t>ần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cầu</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trục</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230377731"/>
                  </a:ext>
                </a:extLst>
              </a:tr>
              <a:tr h="34456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7</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Vận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hành</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n</a:t>
                      </a:r>
                      <a:r>
                        <a:rPr lang="en-US" sz="1100" spc="-20" dirty="0" err="1" smtClean="0">
                          <a:solidFill>
                            <a:srgbClr val="2209DB"/>
                          </a:solidFill>
                          <a:effectLst/>
                          <a:latin typeface="Times New Roman" panose="02020603050405020304" pitchFamily="18" charset="0"/>
                          <a:cs typeface="Times New Roman" panose="02020603050405020304" pitchFamily="18" charset="0"/>
                        </a:rPr>
                        <a:t>hà</a:t>
                      </a:r>
                      <a:r>
                        <a:rPr lang="en-US" sz="1100" spc="-20" dirty="0" smtClean="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máy</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thủy</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điện</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990093631"/>
                  </a:ext>
                </a:extLst>
              </a:tr>
              <a:tr h="381809">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8</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Vận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hành</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m</a:t>
                      </a:r>
                      <a:r>
                        <a:rPr lang="en-US" sz="1100" spc="-20" dirty="0" err="1" smtClean="0">
                          <a:solidFill>
                            <a:srgbClr val="2209DB"/>
                          </a:solidFill>
                          <a:effectLst/>
                          <a:latin typeface="Times New Roman" panose="02020603050405020304" pitchFamily="18" charset="0"/>
                          <a:cs typeface="Times New Roman" panose="02020603050405020304" pitchFamily="18" charset="0"/>
                        </a:rPr>
                        <a:t>áy</a:t>
                      </a:r>
                      <a:r>
                        <a:rPr lang="en-US" sz="1100" spc="-20" dirty="0" smtClean="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thi</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công</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nền</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300" spc="0" baseline="0" dirty="0">
                          <a:solidFill>
                            <a:srgbClr val="2209DB"/>
                          </a:solidFill>
                          <a:effectLst/>
                          <a:latin typeface="Times New Roman" panose="02020603050405020304" pitchFamily="18" charset="0"/>
                          <a:cs typeface="Times New Roman" panose="02020603050405020304" pitchFamily="18" charset="0"/>
                        </a:rPr>
                        <a:t> </a:t>
                      </a:r>
                      <a:r>
                        <a:rPr lang="en-US" sz="1100" spc="-20" dirty="0">
                          <a:solidFill>
                            <a:srgbClr val="2209DB"/>
                          </a:solidFill>
                          <a:effectLst/>
                          <a:latin typeface="Times New Roman" panose="02020603050405020304" pitchFamily="18" charset="0"/>
                          <a:cs typeface="Times New Roman" panose="02020603050405020304" pitchFamily="18" charset="0"/>
                        </a:rPr>
                        <a:t>(</a:t>
                      </a:r>
                      <a:r>
                        <a:rPr lang="en-US" sz="1100" spc="-20" dirty="0" err="1">
                          <a:solidFill>
                            <a:srgbClr val="2209DB"/>
                          </a:solidFill>
                          <a:effectLst/>
                          <a:latin typeface="Times New Roman" panose="02020603050405020304" pitchFamily="18" charset="0"/>
                          <a:cs typeface="Times New Roman" panose="02020603050405020304" pitchFamily="18" charset="0"/>
                        </a:rPr>
                        <a:t>Xúc</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ủi</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lu</a:t>
                      </a:r>
                      <a:r>
                        <a:rPr lang="en-US" sz="1100" spc="-20" dirty="0">
                          <a:solidFill>
                            <a:srgbClr val="2209DB"/>
                          </a:solidFill>
                          <a:effectLst/>
                          <a:latin typeface="Times New Roman" panose="02020603050405020304" pitchFamily="18" charset="0"/>
                          <a:cs typeface="Times New Roman" panose="02020603050405020304" pitchFamily="18" charset="0"/>
                        </a:rPr>
                        <a:t>, san) </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617741702"/>
                  </a:ext>
                </a:extLst>
              </a:tr>
              <a:tr h="423302">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9</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Kỹ</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thuật</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máy</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lạnh</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và</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điều</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hoà</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không</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khí</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942317074"/>
                  </a:ext>
                </a:extLst>
              </a:tr>
              <a:tr h="21165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10</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100" spc="-20" dirty="0" err="1">
                          <a:solidFill>
                            <a:srgbClr val="2209DB"/>
                          </a:solidFill>
                          <a:effectLst/>
                          <a:latin typeface="Times New Roman" panose="02020603050405020304" pitchFamily="18" charset="0"/>
                          <a:cs typeface="Times New Roman" panose="02020603050405020304" pitchFamily="18" charset="0"/>
                        </a:rPr>
                        <a:t>Lái</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xe</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ôtô</a:t>
                      </a:r>
                      <a:r>
                        <a:rPr lang="en-US" sz="1100" spc="-20" dirty="0">
                          <a:solidFill>
                            <a:srgbClr val="2209DB"/>
                          </a:solidFill>
                          <a:effectLst/>
                          <a:latin typeface="Times New Roman" panose="02020603050405020304" pitchFamily="18" charset="0"/>
                          <a:cs typeface="Times New Roman" panose="02020603050405020304" pitchFamily="18" charset="0"/>
                        </a:rPr>
                        <a:t> </a:t>
                      </a:r>
                      <a:r>
                        <a:rPr lang="en-US" sz="1100" spc="-20" dirty="0" err="1">
                          <a:solidFill>
                            <a:srgbClr val="2209DB"/>
                          </a:solidFill>
                          <a:effectLst/>
                          <a:latin typeface="Times New Roman" panose="02020603050405020304" pitchFamily="18" charset="0"/>
                          <a:cs typeface="Times New Roman" panose="02020603050405020304" pitchFamily="18" charset="0"/>
                        </a:rPr>
                        <a:t>hạng</a:t>
                      </a:r>
                      <a:r>
                        <a:rPr lang="en-US" sz="1100" spc="-20" dirty="0">
                          <a:solidFill>
                            <a:srgbClr val="2209DB"/>
                          </a:solidFill>
                          <a:effectLst/>
                          <a:latin typeface="Times New Roman" panose="02020603050405020304" pitchFamily="18" charset="0"/>
                          <a:cs typeface="Times New Roman" panose="02020603050405020304" pitchFamily="18" charset="0"/>
                        </a:rPr>
                        <a:t> B</a:t>
                      </a:r>
                      <a:endParaRPr lang="en-US" sz="130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48790654"/>
                  </a:ext>
                </a:extLst>
              </a:tr>
              <a:tr h="211653">
                <a:tc>
                  <a:txBody>
                    <a:bodyPr/>
                    <a:lstStyle/>
                    <a:p>
                      <a:pPr algn="ctr">
                        <a:spcAft>
                          <a:spcPts val="0"/>
                        </a:spcAft>
                      </a:pPr>
                      <a:r>
                        <a:rPr lang="en-US" sz="1100" b="0" spc="-20" dirty="0">
                          <a:solidFill>
                            <a:srgbClr val="2209DB"/>
                          </a:solidFill>
                          <a:effectLst/>
                          <a:latin typeface="Times New Roman" panose="02020603050405020304" pitchFamily="18" charset="0"/>
                          <a:cs typeface="Times New Roman" panose="02020603050405020304" pitchFamily="18" charset="0"/>
                        </a:rPr>
                        <a:t>11</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100" b="0" spc="-20" dirty="0" err="1">
                          <a:solidFill>
                            <a:srgbClr val="2209DB"/>
                          </a:solidFill>
                          <a:effectLst/>
                          <a:latin typeface="Times New Roman" panose="02020603050405020304" pitchFamily="18" charset="0"/>
                          <a:cs typeface="Times New Roman" panose="02020603050405020304" pitchFamily="18" charset="0"/>
                        </a:rPr>
                        <a:t>Lái</a:t>
                      </a:r>
                      <a:r>
                        <a:rPr lang="en-US" sz="1100" b="0" spc="-20" dirty="0">
                          <a:solidFill>
                            <a:srgbClr val="2209DB"/>
                          </a:solidFill>
                          <a:effectLst/>
                          <a:latin typeface="Times New Roman" panose="02020603050405020304" pitchFamily="18" charset="0"/>
                          <a:cs typeface="Times New Roman" panose="02020603050405020304" pitchFamily="18" charset="0"/>
                        </a:rPr>
                        <a:t> </a:t>
                      </a:r>
                      <a:r>
                        <a:rPr lang="en-US" sz="1100" b="0" spc="-20" dirty="0" err="1">
                          <a:solidFill>
                            <a:srgbClr val="2209DB"/>
                          </a:solidFill>
                          <a:effectLst/>
                          <a:latin typeface="Times New Roman" panose="02020603050405020304" pitchFamily="18" charset="0"/>
                          <a:cs typeface="Times New Roman" panose="02020603050405020304" pitchFamily="18" charset="0"/>
                        </a:rPr>
                        <a:t>xe</a:t>
                      </a:r>
                      <a:r>
                        <a:rPr lang="en-US" sz="1100" b="0" spc="-20" dirty="0">
                          <a:solidFill>
                            <a:srgbClr val="2209DB"/>
                          </a:solidFill>
                          <a:effectLst/>
                          <a:latin typeface="Times New Roman" panose="02020603050405020304" pitchFamily="18" charset="0"/>
                          <a:cs typeface="Times New Roman" panose="02020603050405020304" pitchFamily="18" charset="0"/>
                        </a:rPr>
                        <a:t> </a:t>
                      </a:r>
                      <a:r>
                        <a:rPr lang="en-US" sz="1100" b="0" spc="-20" dirty="0" err="1">
                          <a:solidFill>
                            <a:srgbClr val="2209DB"/>
                          </a:solidFill>
                          <a:effectLst/>
                          <a:latin typeface="Times New Roman" panose="02020603050405020304" pitchFamily="18" charset="0"/>
                          <a:cs typeface="Times New Roman" panose="02020603050405020304" pitchFamily="18" charset="0"/>
                        </a:rPr>
                        <a:t>ôtô</a:t>
                      </a:r>
                      <a:r>
                        <a:rPr lang="en-US" sz="1100" b="0" spc="-20" dirty="0">
                          <a:solidFill>
                            <a:srgbClr val="2209DB"/>
                          </a:solidFill>
                          <a:effectLst/>
                          <a:latin typeface="Times New Roman" panose="02020603050405020304" pitchFamily="18" charset="0"/>
                          <a:cs typeface="Times New Roman" panose="02020603050405020304" pitchFamily="18" charset="0"/>
                        </a:rPr>
                        <a:t> </a:t>
                      </a:r>
                      <a:r>
                        <a:rPr lang="en-US" sz="1100" b="0" spc="-20" dirty="0" err="1">
                          <a:solidFill>
                            <a:srgbClr val="2209DB"/>
                          </a:solidFill>
                          <a:effectLst/>
                          <a:latin typeface="Times New Roman" panose="02020603050405020304" pitchFamily="18" charset="0"/>
                          <a:cs typeface="Times New Roman" panose="02020603050405020304" pitchFamily="18" charset="0"/>
                        </a:rPr>
                        <a:t>hạng</a:t>
                      </a:r>
                      <a:r>
                        <a:rPr lang="en-US" sz="1100" b="0" spc="-20" dirty="0">
                          <a:solidFill>
                            <a:srgbClr val="2209DB"/>
                          </a:solidFill>
                          <a:effectLst/>
                          <a:latin typeface="Times New Roman" panose="02020603050405020304" pitchFamily="18" charset="0"/>
                          <a:cs typeface="Times New Roman" panose="02020603050405020304" pitchFamily="18" charset="0"/>
                        </a:rPr>
                        <a:t> C</a:t>
                      </a:r>
                      <a:endParaRPr lang="en-US" sz="1300" b="0" dirty="0">
                        <a:solidFill>
                          <a:srgbClr val="2209DB"/>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606" marR="646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056185301"/>
                  </a:ext>
                </a:extLst>
              </a:tr>
            </a:tbl>
          </a:graphicData>
        </a:graphic>
      </p:graphicFrame>
    </p:spTree>
    <p:extLst>
      <p:ext uri="{BB962C8B-B14F-4D97-AF65-F5344CB8AC3E}">
        <p14:creationId xmlns:p14="http://schemas.microsoft.com/office/powerpoint/2010/main" val="1074552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311</TotalTime>
  <Words>450</Words>
  <Application>Microsoft Office PowerPoint</Application>
  <PresentationFormat>A4 Paper (210x297 mm)</PresentationFormat>
  <Paragraphs>60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THÔNG BÁO TUYỂN SINH 1. Đối tượng tuyển sinh: Nam, nữ tuổi từ 16 trở lên, là công dân Việt Nam, có đủ sức khoẻ, không vi phạm pháp luật và các tệ nạn xã hội 2. Ngành nghề đào tạo: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nhungpc</cp:lastModifiedBy>
  <cp:revision>30</cp:revision>
  <cp:lastPrinted>2025-01-16T07:30:45Z</cp:lastPrinted>
  <dcterms:created xsi:type="dcterms:W3CDTF">2024-12-23T00:24:26Z</dcterms:created>
  <dcterms:modified xsi:type="dcterms:W3CDTF">2025-01-16T07:32:28Z</dcterms:modified>
</cp:coreProperties>
</file>